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5" r:id="rId4"/>
    <p:sldId id="258" r:id="rId5"/>
    <p:sldId id="259"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5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84D3A3F-ED94-4FA4-A95C-5893F479648A}" type="datetimeFigureOut">
              <a:rPr lang="en-US" smtClean="0"/>
              <a:t>6/4/2025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68E5C048-A244-4AD2-946E-5A5E18A17913}"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7636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4D3A3F-ED94-4FA4-A95C-5893F479648A}"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5C048-A244-4AD2-946E-5A5E18A17913}" type="slidenum">
              <a:rPr lang="en-US" smtClean="0"/>
              <a:t>‹#›</a:t>
            </a:fld>
            <a:endParaRPr lang="en-US"/>
          </a:p>
        </p:txBody>
      </p:sp>
    </p:spTree>
    <p:extLst>
      <p:ext uri="{BB962C8B-B14F-4D97-AF65-F5344CB8AC3E}">
        <p14:creationId xmlns:p14="http://schemas.microsoft.com/office/powerpoint/2010/main" val="415304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4D3A3F-ED94-4FA4-A95C-5893F479648A}"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5C048-A244-4AD2-946E-5A5E18A17913}"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4389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4D3A3F-ED94-4FA4-A95C-5893F479648A}"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5C048-A244-4AD2-946E-5A5E18A17913}"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5894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4D3A3F-ED94-4FA4-A95C-5893F479648A}"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5C048-A244-4AD2-946E-5A5E18A17913}" type="slidenum">
              <a:rPr lang="en-US" smtClean="0"/>
              <a:t>‹#›</a:t>
            </a:fld>
            <a:endParaRPr lang="en-US"/>
          </a:p>
        </p:txBody>
      </p:sp>
    </p:spTree>
    <p:extLst>
      <p:ext uri="{BB962C8B-B14F-4D97-AF65-F5344CB8AC3E}">
        <p14:creationId xmlns:p14="http://schemas.microsoft.com/office/powerpoint/2010/main" val="38793997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4D3A3F-ED94-4FA4-A95C-5893F479648A}"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5C048-A244-4AD2-946E-5A5E18A17913}"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5373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4D3A3F-ED94-4FA4-A95C-5893F479648A}"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5C048-A244-4AD2-946E-5A5E18A17913}"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7117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4D3A3F-ED94-4FA4-A95C-5893F479648A}"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5C048-A244-4AD2-946E-5A5E18A1791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41849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4D3A3F-ED94-4FA4-A95C-5893F479648A}"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5C048-A244-4AD2-946E-5A5E18A17913}"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1288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4D3A3F-ED94-4FA4-A95C-5893F479648A}"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5C048-A244-4AD2-946E-5A5E18A17913}" type="slidenum">
              <a:rPr lang="en-US" smtClean="0"/>
              <a:t>‹#›</a:t>
            </a:fld>
            <a:endParaRPr lang="en-US"/>
          </a:p>
        </p:txBody>
      </p:sp>
    </p:spTree>
    <p:extLst>
      <p:ext uri="{BB962C8B-B14F-4D97-AF65-F5344CB8AC3E}">
        <p14:creationId xmlns:p14="http://schemas.microsoft.com/office/powerpoint/2010/main" val="3273933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4D3A3F-ED94-4FA4-A95C-5893F479648A}"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5C048-A244-4AD2-946E-5A5E18A17913}"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9348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4D3A3F-ED94-4FA4-A95C-5893F479648A}"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5C048-A244-4AD2-946E-5A5E18A17913}" type="slidenum">
              <a:rPr lang="en-US" smtClean="0"/>
              <a:t>‹#›</a:t>
            </a:fld>
            <a:endParaRPr lang="en-US"/>
          </a:p>
        </p:txBody>
      </p:sp>
    </p:spTree>
    <p:extLst>
      <p:ext uri="{BB962C8B-B14F-4D97-AF65-F5344CB8AC3E}">
        <p14:creationId xmlns:p14="http://schemas.microsoft.com/office/powerpoint/2010/main" val="1188101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4D3A3F-ED94-4FA4-A95C-5893F479648A}" type="datetimeFigureOut">
              <a:rPr lang="en-US" smtClean="0"/>
              <a:t>6/4/2025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E5C048-A244-4AD2-946E-5A5E18A17913}"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245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4D3A3F-ED94-4FA4-A95C-5893F479648A}" type="datetimeFigureOut">
              <a:rPr lang="en-US" smtClean="0"/>
              <a:t>6/4/2025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E5C048-A244-4AD2-946E-5A5E18A1791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7920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4D3A3F-ED94-4FA4-A95C-5893F479648A}" type="datetimeFigureOut">
              <a:rPr lang="en-US" smtClean="0"/>
              <a:t>6/4/2025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E5C048-A244-4AD2-946E-5A5E18A17913}" type="slidenum">
              <a:rPr lang="en-US" smtClean="0"/>
              <a:t>‹#›</a:t>
            </a:fld>
            <a:endParaRPr lang="en-US"/>
          </a:p>
        </p:txBody>
      </p:sp>
    </p:spTree>
    <p:extLst>
      <p:ext uri="{BB962C8B-B14F-4D97-AF65-F5344CB8AC3E}">
        <p14:creationId xmlns:p14="http://schemas.microsoft.com/office/powerpoint/2010/main" val="470280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4D3A3F-ED94-4FA4-A95C-5893F479648A}"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5C048-A244-4AD2-946E-5A5E18A17913}"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6339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4D3A3F-ED94-4FA4-A95C-5893F479648A}"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5C048-A244-4AD2-946E-5A5E18A17913}" type="slidenum">
              <a:rPr lang="en-US" smtClean="0"/>
              <a:t>‹#›</a:t>
            </a:fld>
            <a:endParaRPr lang="en-US"/>
          </a:p>
        </p:txBody>
      </p:sp>
    </p:spTree>
    <p:extLst>
      <p:ext uri="{BB962C8B-B14F-4D97-AF65-F5344CB8AC3E}">
        <p14:creationId xmlns:p14="http://schemas.microsoft.com/office/powerpoint/2010/main" val="232943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4D3A3F-ED94-4FA4-A95C-5893F479648A}" type="datetimeFigureOut">
              <a:rPr lang="en-US" smtClean="0"/>
              <a:t>6/4/2025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8E5C048-A244-4AD2-946E-5A5E18A17913}" type="slidenum">
              <a:rPr lang="en-US" smtClean="0"/>
              <a:t>‹#›</a:t>
            </a:fld>
            <a:endParaRPr lang="en-US"/>
          </a:p>
        </p:txBody>
      </p:sp>
    </p:spTree>
    <p:extLst>
      <p:ext uri="{BB962C8B-B14F-4D97-AF65-F5344CB8AC3E}">
        <p14:creationId xmlns:p14="http://schemas.microsoft.com/office/powerpoint/2010/main" val="29289451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7BA09-1A74-5CF0-701B-89D32FD377A4}"/>
              </a:ext>
            </a:extLst>
          </p:cNvPr>
          <p:cNvSpPr>
            <a:spLocks noGrp="1"/>
          </p:cNvSpPr>
          <p:nvPr>
            <p:ph type="ctrTitle"/>
          </p:nvPr>
        </p:nvSpPr>
        <p:spPr/>
        <p:txBody>
          <a:bodyPr/>
          <a:lstStyle/>
          <a:p>
            <a:r>
              <a:rPr lang="en-US" dirty="0"/>
              <a:t>Stationery Store Project</a:t>
            </a:r>
          </a:p>
        </p:txBody>
      </p:sp>
      <p:sp>
        <p:nvSpPr>
          <p:cNvPr id="3" name="Subtitle 2">
            <a:extLst>
              <a:ext uri="{FF2B5EF4-FFF2-40B4-BE49-F238E27FC236}">
                <a16:creationId xmlns:a16="http://schemas.microsoft.com/office/drawing/2014/main" id="{725A590A-A4F3-86A4-CF3C-68BF92F685E4}"/>
              </a:ext>
            </a:extLst>
          </p:cNvPr>
          <p:cNvSpPr>
            <a:spLocks noGrp="1"/>
          </p:cNvSpPr>
          <p:nvPr>
            <p:ph type="subTitle" idx="1"/>
          </p:nvPr>
        </p:nvSpPr>
        <p:spPr/>
        <p:txBody>
          <a:bodyPr/>
          <a:lstStyle/>
          <a:p>
            <a:r>
              <a:rPr lang="en-US" dirty="0"/>
              <a:t>Presented by:</a:t>
            </a:r>
          </a:p>
          <a:p>
            <a:r>
              <a:rPr lang="en-US" dirty="0"/>
              <a:t>Elghandour Abdelrahman</a:t>
            </a:r>
          </a:p>
        </p:txBody>
      </p:sp>
    </p:spTree>
    <p:extLst>
      <p:ext uri="{BB962C8B-B14F-4D97-AF65-F5344CB8AC3E}">
        <p14:creationId xmlns:p14="http://schemas.microsoft.com/office/powerpoint/2010/main" val="228961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D15250-7938-D92E-84CC-AC2CD0816341}"/>
              </a:ext>
            </a:extLst>
          </p:cNvPr>
          <p:cNvPicPr>
            <a:picLocks noChangeAspect="1"/>
          </p:cNvPicPr>
          <p:nvPr/>
        </p:nvPicPr>
        <p:blipFill>
          <a:blip r:embed="rId2"/>
          <a:stretch>
            <a:fillRect/>
          </a:stretch>
        </p:blipFill>
        <p:spPr>
          <a:xfrm>
            <a:off x="2963535" y="1344117"/>
            <a:ext cx="6113252" cy="4515530"/>
          </a:xfrm>
          <a:prstGeom prst="rect">
            <a:avLst/>
          </a:prstGeom>
        </p:spPr>
      </p:pic>
      <p:sp>
        <p:nvSpPr>
          <p:cNvPr id="6" name="TextBox 5">
            <a:extLst>
              <a:ext uri="{FF2B5EF4-FFF2-40B4-BE49-F238E27FC236}">
                <a16:creationId xmlns:a16="http://schemas.microsoft.com/office/drawing/2014/main" id="{E61BD7BE-A79B-BB6F-EC05-AAFD5DB83F5D}"/>
              </a:ext>
            </a:extLst>
          </p:cNvPr>
          <p:cNvSpPr txBox="1"/>
          <p:nvPr/>
        </p:nvSpPr>
        <p:spPr>
          <a:xfrm>
            <a:off x="1216325" y="854015"/>
            <a:ext cx="1747210" cy="369332"/>
          </a:xfrm>
          <a:prstGeom prst="rect">
            <a:avLst/>
          </a:prstGeom>
          <a:noFill/>
        </p:spPr>
        <p:txBody>
          <a:bodyPr wrap="none" rtlCol="0">
            <a:spAutoFit/>
          </a:bodyPr>
          <a:lstStyle/>
          <a:p>
            <a:r>
              <a:rPr lang="en-US" dirty="0"/>
              <a:t>Category side bar</a:t>
            </a:r>
          </a:p>
        </p:txBody>
      </p:sp>
    </p:spTree>
    <p:extLst>
      <p:ext uri="{BB962C8B-B14F-4D97-AF65-F5344CB8AC3E}">
        <p14:creationId xmlns:p14="http://schemas.microsoft.com/office/powerpoint/2010/main" val="416253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17701-8383-345D-4F07-82E9313B2C38}"/>
              </a:ext>
            </a:extLst>
          </p:cNvPr>
          <p:cNvSpPr>
            <a:spLocks noGrp="1"/>
          </p:cNvSpPr>
          <p:nvPr>
            <p:ph type="title"/>
          </p:nvPr>
        </p:nvSpPr>
        <p:spPr>
          <a:xfrm>
            <a:off x="1295402" y="2777066"/>
            <a:ext cx="9601196" cy="1303867"/>
          </a:xfrm>
        </p:spPr>
        <p:txBody>
          <a:bodyPr/>
          <a:lstStyle/>
          <a:p>
            <a:r>
              <a:rPr lang="en-US" dirty="0"/>
              <a:t>Code excerpts</a:t>
            </a:r>
          </a:p>
        </p:txBody>
      </p:sp>
    </p:spTree>
    <p:extLst>
      <p:ext uri="{BB962C8B-B14F-4D97-AF65-F5344CB8AC3E}">
        <p14:creationId xmlns:p14="http://schemas.microsoft.com/office/powerpoint/2010/main" val="3753298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9886A1D7-F8F1-4C08-BD48-4A1769A26C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75478C28-22F1-42DC-AD96-105196B74A0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9" name="Rectangle 38">
              <a:extLst>
                <a:ext uri="{FF2B5EF4-FFF2-40B4-BE49-F238E27FC236}">
                  <a16:creationId xmlns:a16="http://schemas.microsoft.com/office/drawing/2014/main" id="{58550258-B27F-47C4-A6D5-91106B546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F81A6B2B-20D5-4923-A49D-527E1A0405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31D1732C-77B3-4A38-8C9E-30B6ED19FE2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useBgFill="1">
        <p:nvSpPr>
          <p:cNvPr id="40" name="Rectangle 39">
            <a:extLst>
              <a:ext uri="{FF2B5EF4-FFF2-40B4-BE49-F238E27FC236}">
                <a16:creationId xmlns:a16="http://schemas.microsoft.com/office/drawing/2014/main" id="{672A3C0A-5679-4677-83C9-EAD97753F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 shot of a computer program&#10;&#10;AI-generated content may be incorrect.">
            <a:extLst>
              <a:ext uri="{FF2B5EF4-FFF2-40B4-BE49-F238E27FC236}">
                <a16:creationId xmlns:a16="http://schemas.microsoft.com/office/drawing/2014/main" id="{F32405E5-FAA5-744C-EB18-838FC8303E86}"/>
              </a:ext>
            </a:extLst>
          </p:cNvPr>
          <p:cNvPicPr>
            <a:picLocks noChangeAspect="1"/>
          </p:cNvPicPr>
          <p:nvPr/>
        </p:nvPicPr>
        <p:blipFill>
          <a:blip r:embed="rId5"/>
          <a:srcRect r="528" b="-3"/>
          <a:stretch>
            <a:fillRect/>
          </a:stretch>
        </p:blipFill>
        <p:spPr>
          <a:xfrm>
            <a:off x="804334" y="804334"/>
            <a:ext cx="5051804" cy="5249332"/>
          </a:xfrm>
          <a:prstGeom prst="rect">
            <a:avLst/>
          </a:prstGeom>
          <a:ln w="57150" cmpd="thickThin">
            <a:solidFill>
              <a:srgbClr val="FFFFFF"/>
            </a:solidFill>
            <a:miter lim="800000"/>
          </a:ln>
        </p:spPr>
      </p:pic>
      <p:pic>
        <p:nvPicPr>
          <p:cNvPr id="5" name="Picture 4" descr="A screen shot of a computer program&#10;&#10;AI-generated content may be incorrect.">
            <a:extLst>
              <a:ext uri="{FF2B5EF4-FFF2-40B4-BE49-F238E27FC236}">
                <a16:creationId xmlns:a16="http://schemas.microsoft.com/office/drawing/2014/main" id="{EE2AD010-6F78-B98C-0D49-F67CE8AFE7D3}"/>
              </a:ext>
            </a:extLst>
          </p:cNvPr>
          <p:cNvPicPr>
            <a:picLocks noChangeAspect="1"/>
          </p:cNvPicPr>
          <p:nvPr/>
        </p:nvPicPr>
        <p:blipFill>
          <a:blip r:embed="rId6"/>
          <a:srcRect t="2075" r="-3" b="8560"/>
          <a:stretch>
            <a:fillRect/>
          </a:stretch>
        </p:blipFill>
        <p:spPr>
          <a:xfrm>
            <a:off x="6335861" y="804334"/>
            <a:ext cx="5051804" cy="5249332"/>
          </a:xfrm>
          <a:prstGeom prst="rect">
            <a:avLst/>
          </a:prstGeom>
          <a:ln w="57150" cmpd="thickThin">
            <a:solidFill>
              <a:srgbClr val="FFFFFF"/>
            </a:solidFill>
            <a:miter lim="800000"/>
          </a:ln>
        </p:spPr>
      </p:pic>
      <p:sp>
        <p:nvSpPr>
          <p:cNvPr id="10" name="TextBox 9">
            <a:extLst>
              <a:ext uri="{FF2B5EF4-FFF2-40B4-BE49-F238E27FC236}">
                <a16:creationId xmlns:a16="http://schemas.microsoft.com/office/drawing/2014/main" id="{F2C0E350-E1B3-2F40-A425-BDAA1D11A6FF}"/>
              </a:ext>
            </a:extLst>
          </p:cNvPr>
          <p:cNvSpPr txBox="1"/>
          <p:nvPr/>
        </p:nvSpPr>
        <p:spPr>
          <a:xfrm>
            <a:off x="804334" y="238482"/>
            <a:ext cx="1444626" cy="477054"/>
          </a:xfrm>
          <a:prstGeom prst="rect">
            <a:avLst/>
          </a:prstGeom>
          <a:noFill/>
        </p:spPr>
        <p:txBody>
          <a:bodyPr wrap="none" rtlCol="0">
            <a:spAutoFit/>
          </a:bodyPr>
          <a:lstStyle/>
          <a:p>
            <a:r>
              <a:rPr lang="en-US" sz="2500" dirty="0"/>
              <a:t>Index File</a:t>
            </a:r>
          </a:p>
        </p:txBody>
      </p:sp>
    </p:spTree>
    <p:extLst>
      <p:ext uri="{BB962C8B-B14F-4D97-AF65-F5344CB8AC3E}">
        <p14:creationId xmlns:p14="http://schemas.microsoft.com/office/powerpoint/2010/main" val="3244895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6AC4E34-D6A0-4E21-B145-FF6CC6214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12">
              <a:extLst>
                <a:ext uri="{FF2B5EF4-FFF2-40B4-BE49-F238E27FC236}">
                  <a16:creationId xmlns:a16="http://schemas.microsoft.com/office/drawing/2014/main" id="{46DAF3C9-57D3-4380-91C8-0177A1E82AA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CF338E7C-2928-42FC-BA07-1B825D301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C71FE40E-CC40-427F-AEFB-BB5EA0E97FE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412948D6-ACC1-4FAF-9E30-BD96CE3435E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useBgFill="1">
        <p:nvSpPr>
          <p:cNvPr id="18" name="Rectangle 17">
            <a:extLst>
              <a:ext uri="{FF2B5EF4-FFF2-40B4-BE49-F238E27FC236}">
                <a16:creationId xmlns:a16="http://schemas.microsoft.com/office/drawing/2014/main" id="{809EA27C-DE62-4CEC-A6D3-4FA9EF40A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C63BC15-71A1-C232-8490-6B374DD2E686}"/>
              </a:ext>
            </a:extLst>
          </p:cNvPr>
          <p:cNvPicPr>
            <a:picLocks noChangeAspect="1"/>
          </p:cNvPicPr>
          <p:nvPr/>
        </p:nvPicPr>
        <p:blipFill>
          <a:blip r:embed="rId5"/>
          <a:stretch>
            <a:fillRect/>
          </a:stretch>
        </p:blipFill>
        <p:spPr>
          <a:xfrm>
            <a:off x="804334" y="853905"/>
            <a:ext cx="4969932" cy="5150189"/>
          </a:xfrm>
          <a:prstGeom prst="rect">
            <a:avLst/>
          </a:prstGeom>
          <a:ln w="127000" cap="sq">
            <a:solidFill>
              <a:srgbClr val="FFFFFF"/>
            </a:solidFill>
            <a:miter lim="800000"/>
          </a:ln>
        </p:spPr>
      </p:pic>
      <p:pic>
        <p:nvPicPr>
          <p:cNvPr id="7" name="Picture 6">
            <a:extLst>
              <a:ext uri="{FF2B5EF4-FFF2-40B4-BE49-F238E27FC236}">
                <a16:creationId xmlns:a16="http://schemas.microsoft.com/office/drawing/2014/main" id="{BDCB446E-27D8-270F-AFDA-62ABA2AFDE11}"/>
              </a:ext>
            </a:extLst>
          </p:cNvPr>
          <p:cNvPicPr>
            <a:picLocks noChangeAspect="1"/>
          </p:cNvPicPr>
          <p:nvPr/>
        </p:nvPicPr>
        <p:blipFill>
          <a:blip r:embed="rId6"/>
          <a:stretch>
            <a:fillRect/>
          </a:stretch>
        </p:blipFill>
        <p:spPr>
          <a:xfrm>
            <a:off x="6417733" y="1695736"/>
            <a:ext cx="4969932" cy="3466527"/>
          </a:xfrm>
          <a:prstGeom prst="rect">
            <a:avLst/>
          </a:prstGeom>
          <a:ln w="127000" cap="sq">
            <a:solidFill>
              <a:srgbClr val="FFFFFF"/>
            </a:solidFill>
            <a:miter lim="800000"/>
          </a:ln>
        </p:spPr>
      </p:pic>
      <p:sp>
        <p:nvSpPr>
          <p:cNvPr id="8" name="TextBox 7">
            <a:extLst>
              <a:ext uri="{FF2B5EF4-FFF2-40B4-BE49-F238E27FC236}">
                <a16:creationId xmlns:a16="http://schemas.microsoft.com/office/drawing/2014/main" id="{2A61A221-1809-9FC5-4E9A-DF36774BC7BE}"/>
              </a:ext>
            </a:extLst>
          </p:cNvPr>
          <p:cNvSpPr txBox="1"/>
          <p:nvPr/>
        </p:nvSpPr>
        <p:spPr>
          <a:xfrm>
            <a:off x="804334" y="254699"/>
            <a:ext cx="4062651" cy="477054"/>
          </a:xfrm>
          <a:prstGeom prst="rect">
            <a:avLst/>
          </a:prstGeom>
          <a:noFill/>
        </p:spPr>
        <p:txBody>
          <a:bodyPr wrap="none" rtlCol="0">
            <a:spAutoFit/>
          </a:bodyPr>
          <a:lstStyle/>
          <a:p>
            <a:r>
              <a:rPr lang="en-US" sz="2500" dirty="0"/>
              <a:t>An Example of a product page</a:t>
            </a:r>
          </a:p>
        </p:txBody>
      </p:sp>
    </p:spTree>
    <p:extLst>
      <p:ext uri="{BB962C8B-B14F-4D97-AF65-F5344CB8AC3E}">
        <p14:creationId xmlns:p14="http://schemas.microsoft.com/office/powerpoint/2010/main" val="3986747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6AC4E34-D6A0-4E21-B145-FF6CC6214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12">
              <a:extLst>
                <a:ext uri="{FF2B5EF4-FFF2-40B4-BE49-F238E27FC236}">
                  <a16:creationId xmlns:a16="http://schemas.microsoft.com/office/drawing/2014/main" id="{46DAF3C9-57D3-4380-91C8-0177A1E82AA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CF338E7C-2928-42FC-BA07-1B825D301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C71FE40E-CC40-427F-AEFB-BB5EA0E97FE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412948D6-ACC1-4FAF-9E30-BD96CE3435E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useBgFill="1">
        <p:nvSpPr>
          <p:cNvPr id="18" name="Rectangle 17">
            <a:extLst>
              <a:ext uri="{FF2B5EF4-FFF2-40B4-BE49-F238E27FC236}">
                <a16:creationId xmlns:a16="http://schemas.microsoft.com/office/drawing/2014/main" id="{809EA27C-DE62-4CEC-A6D3-4FA9EF40A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BFF2523-31AC-AA51-A51A-8DB993E84C85}"/>
              </a:ext>
            </a:extLst>
          </p:cNvPr>
          <p:cNvPicPr>
            <a:picLocks noChangeAspect="1"/>
          </p:cNvPicPr>
          <p:nvPr/>
        </p:nvPicPr>
        <p:blipFill>
          <a:blip r:embed="rId5"/>
          <a:stretch>
            <a:fillRect/>
          </a:stretch>
        </p:blipFill>
        <p:spPr>
          <a:xfrm>
            <a:off x="1117389" y="804334"/>
            <a:ext cx="4343821" cy="5249332"/>
          </a:xfrm>
          <a:prstGeom prst="rect">
            <a:avLst/>
          </a:prstGeom>
          <a:ln w="127000" cap="sq">
            <a:solidFill>
              <a:srgbClr val="FFFFFF"/>
            </a:solidFill>
            <a:miter lim="800000"/>
          </a:ln>
        </p:spPr>
      </p:pic>
      <p:pic>
        <p:nvPicPr>
          <p:cNvPr id="7" name="Picture 6">
            <a:extLst>
              <a:ext uri="{FF2B5EF4-FFF2-40B4-BE49-F238E27FC236}">
                <a16:creationId xmlns:a16="http://schemas.microsoft.com/office/drawing/2014/main" id="{7E519683-606E-2268-858E-82C36BA6CD5B}"/>
              </a:ext>
            </a:extLst>
          </p:cNvPr>
          <p:cNvPicPr>
            <a:picLocks noChangeAspect="1"/>
          </p:cNvPicPr>
          <p:nvPr/>
        </p:nvPicPr>
        <p:blipFill>
          <a:blip r:embed="rId6"/>
          <a:stretch>
            <a:fillRect/>
          </a:stretch>
        </p:blipFill>
        <p:spPr>
          <a:xfrm>
            <a:off x="6417733" y="2310766"/>
            <a:ext cx="4969932" cy="2236468"/>
          </a:xfrm>
          <a:prstGeom prst="rect">
            <a:avLst/>
          </a:prstGeom>
          <a:ln w="127000" cap="sq">
            <a:solidFill>
              <a:srgbClr val="FFFFFF"/>
            </a:solidFill>
            <a:miter lim="800000"/>
          </a:ln>
        </p:spPr>
      </p:pic>
      <p:sp>
        <p:nvSpPr>
          <p:cNvPr id="8" name="TextBox 7">
            <a:extLst>
              <a:ext uri="{FF2B5EF4-FFF2-40B4-BE49-F238E27FC236}">
                <a16:creationId xmlns:a16="http://schemas.microsoft.com/office/drawing/2014/main" id="{F876126F-65A8-4EC7-FEB5-B73AAAA323B0}"/>
              </a:ext>
            </a:extLst>
          </p:cNvPr>
          <p:cNvSpPr txBox="1"/>
          <p:nvPr/>
        </p:nvSpPr>
        <p:spPr>
          <a:xfrm>
            <a:off x="867132" y="196520"/>
            <a:ext cx="4062266" cy="477054"/>
          </a:xfrm>
          <a:prstGeom prst="rect">
            <a:avLst/>
          </a:prstGeom>
          <a:noFill/>
        </p:spPr>
        <p:txBody>
          <a:bodyPr wrap="none" rtlCol="0">
            <a:spAutoFit/>
          </a:bodyPr>
          <a:lstStyle/>
          <a:p>
            <a:r>
              <a:rPr lang="en-US" sz="2500" dirty="0"/>
              <a:t>An example of a category page</a:t>
            </a:r>
          </a:p>
        </p:txBody>
      </p:sp>
    </p:spTree>
    <p:extLst>
      <p:ext uri="{BB962C8B-B14F-4D97-AF65-F5344CB8AC3E}">
        <p14:creationId xmlns:p14="http://schemas.microsoft.com/office/powerpoint/2010/main" val="1774412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6AC4E34-D6A0-4E21-B145-FF6CC6214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12">
              <a:extLst>
                <a:ext uri="{FF2B5EF4-FFF2-40B4-BE49-F238E27FC236}">
                  <a16:creationId xmlns:a16="http://schemas.microsoft.com/office/drawing/2014/main" id="{46DAF3C9-57D3-4380-91C8-0177A1E82AA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CF338E7C-2928-42FC-BA07-1B825D301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C71FE40E-CC40-427F-AEFB-BB5EA0E97FE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412948D6-ACC1-4FAF-9E30-BD96CE3435E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useBgFill="1">
        <p:nvSpPr>
          <p:cNvPr id="18" name="Rectangle 17">
            <a:extLst>
              <a:ext uri="{FF2B5EF4-FFF2-40B4-BE49-F238E27FC236}">
                <a16:creationId xmlns:a16="http://schemas.microsoft.com/office/drawing/2014/main" id="{809EA27C-DE62-4CEC-A6D3-4FA9EF40A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749060-EB44-2B45-278C-BF5E40CC00AE}"/>
              </a:ext>
            </a:extLst>
          </p:cNvPr>
          <p:cNvPicPr>
            <a:picLocks noChangeAspect="1"/>
          </p:cNvPicPr>
          <p:nvPr/>
        </p:nvPicPr>
        <p:blipFill>
          <a:blip r:embed="rId5"/>
          <a:stretch>
            <a:fillRect/>
          </a:stretch>
        </p:blipFill>
        <p:spPr>
          <a:xfrm>
            <a:off x="1753871" y="804334"/>
            <a:ext cx="3070858" cy="5249332"/>
          </a:xfrm>
          <a:prstGeom prst="rect">
            <a:avLst/>
          </a:prstGeom>
          <a:ln w="127000" cap="sq">
            <a:solidFill>
              <a:srgbClr val="FFFFFF"/>
            </a:solidFill>
            <a:miter lim="800000"/>
          </a:ln>
        </p:spPr>
      </p:pic>
      <p:pic>
        <p:nvPicPr>
          <p:cNvPr id="7" name="Picture 6">
            <a:extLst>
              <a:ext uri="{FF2B5EF4-FFF2-40B4-BE49-F238E27FC236}">
                <a16:creationId xmlns:a16="http://schemas.microsoft.com/office/drawing/2014/main" id="{E6D997F0-C35A-B6E8-DD5A-EB43B2D6D160}"/>
              </a:ext>
            </a:extLst>
          </p:cNvPr>
          <p:cNvPicPr>
            <a:picLocks noChangeAspect="1"/>
          </p:cNvPicPr>
          <p:nvPr/>
        </p:nvPicPr>
        <p:blipFill>
          <a:blip r:embed="rId6"/>
          <a:stretch>
            <a:fillRect/>
          </a:stretch>
        </p:blipFill>
        <p:spPr>
          <a:xfrm>
            <a:off x="6417733" y="890013"/>
            <a:ext cx="4969932" cy="5077973"/>
          </a:xfrm>
          <a:prstGeom prst="rect">
            <a:avLst/>
          </a:prstGeom>
          <a:ln w="127000" cap="sq">
            <a:solidFill>
              <a:srgbClr val="FFFFFF"/>
            </a:solidFill>
            <a:miter lim="800000"/>
          </a:ln>
        </p:spPr>
      </p:pic>
      <p:sp>
        <p:nvSpPr>
          <p:cNvPr id="8" name="TextBox 7">
            <a:extLst>
              <a:ext uri="{FF2B5EF4-FFF2-40B4-BE49-F238E27FC236}">
                <a16:creationId xmlns:a16="http://schemas.microsoft.com/office/drawing/2014/main" id="{F7B68C16-921D-2730-94F7-9B1952A58510}"/>
              </a:ext>
            </a:extLst>
          </p:cNvPr>
          <p:cNvSpPr txBox="1"/>
          <p:nvPr/>
        </p:nvSpPr>
        <p:spPr>
          <a:xfrm>
            <a:off x="1058779" y="327567"/>
            <a:ext cx="1570302" cy="369332"/>
          </a:xfrm>
          <a:prstGeom prst="rect">
            <a:avLst/>
          </a:prstGeom>
          <a:noFill/>
        </p:spPr>
        <p:txBody>
          <a:bodyPr wrap="none" rtlCol="0">
            <a:spAutoFit/>
          </a:bodyPr>
          <a:lstStyle/>
          <a:p>
            <a:r>
              <a:rPr lang="en-US" dirty="0"/>
              <a:t>Checkout page</a:t>
            </a:r>
          </a:p>
        </p:txBody>
      </p:sp>
    </p:spTree>
    <p:extLst>
      <p:ext uri="{BB962C8B-B14F-4D97-AF65-F5344CB8AC3E}">
        <p14:creationId xmlns:p14="http://schemas.microsoft.com/office/powerpoint/2010/main" val="3982064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4E865E-8D47-88C5-5210-947783110204}"/>
              </a:ext>
            </a:extLst>
          </p:cNvPr>
          <p:cNvPicPr>
            <a:picLocks noChangeAspect="1"/>
          </p:cNvPicPr>
          <p:nvPr/>
        </p:nvPicPr>
        <p:blipFill>
          <a:blip r:embed="rId2"/>
          <a:stretch>
            <a:fillRect/>
          </a:stretch>
        </p:blipFill>
        <p:spPr>
          <a:xfrm>
            <a:off x="3738112" y="653936"/>
            <a:ext cx="4543246" cy="5550128"/>
          </a:xfrm>
          <a:prstGeom prst="rect">
            <a:avLst/>
          </a:prstGeom>
        </p:spPr>
      </p:pic>
      <p:sp>
        <p:nvSpPr>
          <p:cNvPr id="8" name="TextBox 7">
            <a:extLst>
              <a:ext uri="{FF2B5EF4-FFF2-40B4-BE49-F238E27FC236}">
                <a16:creationId xmlns:a16="http://schemas.microsoft.com/office/drawing/2014/main" id="{CF5F0640-9770-21A9-27C8-E64B66906A38}"/>
              </a:ext>
            </a:extLst>
          </p:cNvPr>
          <p:cNvSpPr txBox="1"/>
          <p:nvPr/>
        </p:nvSpPr>
        <p:spPr>
          <a:xfrm>
            <a:off x="1293962" y="1078302"/>
            <a:ext cx="1045543" cy="369332"/>
          </a:xfrm>
          <a:prstGeom prst="rect">
            <a:avLst/>
          </a:prstGeom>
          <a:noFill/>
        </p:spPr>
        <p:txBody>
          <a:bodyPr wrap="none" rtlCol="0">
            <a:spAutoFit/>
          </a:bodyPr>
          <a:lstStyle/>
          <a:p>
            <a:r>
              <a:rPr lang="en-US" dirty="0"/>
              <a:t>Cart page</a:t>
            </a:r>
          </a:p>
        </p:txBody>
      </p:sp>
    </p:spTree>
    <p:extLst>
      <p:ext uri="{BB962C8B-B14F-4D97-AF65-F5344CB8AC3E}">
        <p14:creationId xmlns:p14="http://schemas.microsoft.com/office/powerpoint/2010/main" val="1183680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CF32D-1E03-854C-044B-8CA91ED310A2}"/>
              </a:ext>
            </a:extLst>
          </p:cNvPr>
          <p:cNvSpPr>
            <a:spLocks noGrp="1"/>
          </p:cNvSpPr>
          <p:nvPr>
            <p:ph type="title"/>
          </p:nvPr>
        </p:nvSpPr>
        <p:spPr>
          <a:xfrm>
            <a:off x="1295402" y="2422744"/>
            <a:ext cx="9601196" cy="1303867"/>
          </a:xfrm>
        </p:spPr>
        <p:txBody>
          <a:bodyPr/>
          <a:lstStyle/>
          <a:p>
            <a:r>
              <a:rPr lang="en-US" dirty="0"/>
              <a:t>CSS styling excerpts</a:t>
            </a:r>
          </a:p>
        </p:txBody>
      </p:sp>
    </p:spTree>
    <p:extLst>
      <p:ext uri="{BB962C8B-B14F-4D97-AF65-F5344CB8AC3E}">
        <p14:creationId xmlns:p14="http://schemas.microsoft.com/office/powerpoint/2010/main" val="2324525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5F433EE-5FFC-6933-F51D-486AE93229A1}"/>
              </a:ext>
            </a:extLst>
          </p:cNvPr>
          <p:cNvPicPr>
            <a:picLocks noChangeAspect="1"/>
          </p:cNvPicPr>
          <p:nvPr/>
        </p:nvPicPr>
        <p:blipFill>
          <a:blip r:embed="rId2"/>
          <a:stretch>
            <a:fillRect/>
          </a:stretch>
        </p:blipFill>
        <p:spPr>
          <a:xfrm>
            <a:off x="1113324" y="657329"/>
            <a:ext cx="4799796" cy="5543342"/>
          </a:xfrm>
          <a:prstGeom prst="rect">
            <a:avLst/>
          </a:prstGeom>
        </p:spPr>
      </p:pic>
      <p:pic>
        <p:nvPicPr>
          <p:cNvPr id="23" name="Picture 22">
            <a:extLst>
              <a:ext uri="{FF2B5EF4-FFF2-40B4-BE49-F238E27FC236}">
                <a16:creationId xmlns:a16="http://schemas.microsoft.com/office/drawing/2014/main" id="{D4C9D4E8-117B-28FC-9D16-5D6B6E0891FD}"/>
              </a:ext>
            </a:extLst>
          </p:cNvPr>
          <p:cNvPicPr>
            <a:picLocks noChangeAspect="1"/>
          </p:cNvPicPr>
          <p:nvPr/>
        </p:nvPicPr>
        <p:blipFill>
          <a:blip r:embed="rId3"/>
          <a:stretch>
            <a:fillRect/>
          </a:stretch>
        </p:blipFill>
        <p:spPr>
          <a:xfrm>
            <a:off x="5913120" y="657329"/>
            <a:ext cx="2755132" cy="5394960"/>
          </a:xfrm>
          <a:prstGeom prst="rect">
            <a:avLst/>
          </a:prstGeom>
        </p:spPr>
      </p:pic>
      <p:pic>
        <p:nvPicPr>
          <p:cNvPr id="25" name="Picture 24">
            <a:extLst>
              <a:ext uri="{FF2B5EF4-FFF2-40B4-BE49-F238E27FC236}">
                <a16:creationId xmlns:a16="http://schemas.microsoft.com/office/drawing/2014/main" id="{A8A95093-0EDE-BA4C-FEDB-C7C88EDB72CD}"/>
              </a:ext>
            </a:extLst>
          </p:cNvPr>
          <p:cNvPicPr>
            <a:picLocks noChangeAspect="1"/>
          </p:cNvPicPr>
          <p:nvPr/>
        </p:nvPicPr>
        <p:blipFill>
          <a:blip r:embed="rId4"/>
          <a:stretch>
            <a:fillRect/>
          </a:stretch>
        </p:blipFill>
        <p:spPr>
          <a:xfrm>
            <a:off x="8668252" y="657329"/>
            <a:ext cx="2681092" cy="5394960"/>
          </a:xfrm>
          <a:prstGeom prst="rect">
            <a:avLst/>
          </a:prstGeom>
        </p:spPr>
      </p:pic>
    </p:spTree>
    <p:extLst>
      <p:ext uri="{BB962C8B-B14F-4D97-AF65-F5344CB8AC3E}">
        <p14:creationId xmlns:p14="http://schemas.microsoft.com/office/powerpoint/2010/main" val="1436723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46CC95-0C44-866B-4AE4-A2A90C94F917}"/>
              </a:ext>
            </a:extLst>
          </p:cNvPr>
          <p:cNvSpPr>
            <a:spLocks noGrp="1"/>
          </p:cNvSpPr>
          <p:nvPr>
            <p:ph idx="1"/>
          </p:nvPr>
        </p:nvSpPr>
        <p:spPr>
          <a:xfrm>
            <a:off x="1390292" y="3566222"/>
            <a:ext cx="9601196" cy="781491"/>
          </a:xfrm>
        </p:spPr>
        <p:txBody>
          <a:bodyPr>
            <a:normAutofit lnSpcReduction="10000"/>
          </a:bodyPr>
          <a:lstStyle/>
          <a:p>
            <a:r>
              <a:rPr lang="en-US" dirty="0"/>
              <a:t>CSS code is almost 1000 lines of code, so it would be difficult to show all of it</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323587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43D3E-E2C0-00DE-5A99-982C1B0723EF}"/>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DE34CD6F-D6B1-CCB2-535A-C9B60818D747}"/>
              </a:ext>
            </a:extLst>
          </p:cNvPr>
          <p:cNvSpPr>
            <a:spLocks noGrp="1"/>
          </p:cNvSpPr>
          <p:nvPr>
            <p:ph idx="1"/>
          </p:nvPr>
        </p:nvSpPr>
        <p:spPr>
          <a:xfrm>
            <a:off x="1295401" y="2556932"/>
            <a:ext cx="9601196" cy="2092706"/>
          </a:xfrm>
        </p:spPr>
        <p:txBody>
          <a:bodyPr>
            <a:normAutofit fontScale="92500" lnSpcReduction="20000"/>
          </a:bodyPr>
          <a:lstStyle/>
          <a:p>
            <a:r>
              <a:rPr lang="en-US" dirty="0"/>
              <a:t>- Presenting website features and functionalities</a:t>
            </a:r>
          </a:p>
          <a:p>
            <a:r>
              <a:rPr lang="en-US" dirty="0"/>
              <a:t>- Presenting Excerpts of the code</a:t>
            </a:r>
          </a:p>
          <a:p>
            <a:r>
              <a:rPr lang="en-US" dirty="0"/>
              <a:t>- Presenting mistakes that I made.</a:t>
            </a:r>
          </a:p>
          <a:p>
            <a:r>
              <a:rPr lang="en-US" dirty="0"/>
              <a:t>- Lessons learnt while building the project</a:t>
            </a:r>
          </a:p>
          <a:p>
            <a:r>
              <a:rPr lang="en-US" dirty="0"/>
              <a:t>Potential enhancements</a:t>
            </a:r>
          </a:p>
        </p:txBody>
      </p:sp>
    </p:spTree>
    <p:extLst>
      <p:ext uri="{BB962C8B-B14F-4D97-AF65-F5344CB8AC3E}">
        <p14:creationId xmlns:p14="http://schemas.microsoft.com/office/powerpoint/2010/main" val="2676851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6880-0B2E-604B-27C8-95B420CCAA0F}"/>
              </a:ext>
            </a:extLst>
          </p:cNvPr>
          <p:cNvSpPr>
            <a:spLocks noGrp="1"/>
          </p:cNvSpPr>
          <p:nvPr>
            <p:ph type="title"/>
          </p:nvPr>
        </p:nvSpPr>
        <p:spPr>
          <a:xfrm>
            <a:off x="1364413" y="2439996"/>
            <a:ext cx="9601196" cy="1303867"/>
          </a:xfrm>
        </p:spPr>
        <p:txBody>
          <a:bodyPr/>
          <a:lstStyle/>
          <a:p>
            <a:r>
              <a:rPr lang="en-US" dirty="0"/>
              <a:t>JavaScript code excerpts</a:t>
            </a:r>
          </a:p>
        </p:txBody>
      </p:sp>
    </p:spTree>
    <p:extLst>
      <p:ext uri="{BB962C8B-B14F-4D97-AF65-F5344CB8AC3E}">
        <p14:creationId xmlns:p14="http://schemas.microsoft.com/office/powerpoint/2010/main" val="889876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F2B53CD-FDEB-A9E2-71EF-26CC21CF65BF}"/>
              </a:ext>
            </a:extLst>
          </p:cNvPr>
          <p:cNvPicPr>
            <a:picLocks noGrp="1" noChangeAspect="1"/>
          </p:cNvPicPr>
          <p:nvPr>
            <p:ph idx="1"/>
          </p:nvPr>
        </p:nvPicPr>
        <p:blipFill>
          <a:blip r:embed="rId2"/>
          <a:stretch>
            <a:fillRect/>
          </a:stretch>
        </p:blipFill>
        <p:spPr>
          <a:xfrm>
            <a:off x="912510" y="608262"/>
            <a:ext cx="4341568" cy="5641476"/>
          </a:xfrm>
        </p:spPr>
      </p:pic>
      <p:pic>
        <p:nvPicPr>
          <p:cNvPr id="7" name="Picture 6">
            <a:extLst>
              <a:ext uri="{FF2B5EF4-FFF2-40B4-BE49-F238E27FC236}">
                <a16:creationId xmlns:a16="http://schemas.microsoft.com/office/drawing/2014/main" id="{40469017-7A1A-2032-AC88-8E7E7A8BA5D3}"/>
              </a:ext>
            </a:extLst>
          </p:cNvPr>
          <p:cNvPicPr>
            <a:picLocks noChangeAspect="1"/>
          </p:cNvPicPr>
          <p:nvPr/>
        </p:nvPicPr>
        <p:blipFill>
          <a:blip r:embed="rId3"/>
          <a:stretch>
            <a:fillRect/>
          </a:stretch>
        </p:blipFill>
        <p:spPr>
          <a:xfrm>
            <a:off x="5254078" y="729869"/>
            <a:ext cx="6821104" cy="5084250"/>
          </a:xfrm>
          <a:prstGeom prst="rect">
            <a:avLst/>
          </a:prstGeom>
        </p:spPr>
      </p:pic>
    </p:spTree>
    <p:extLst>
      <p:ext uri="{BB962C8B-B14F-4D97-AF65-F5344CB8AC3E}">
        <p14:creationId xmlns:p14="http://schemas.microsoft.com/office/powerpoint/2010/main" val="2424671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65D91-DD75-8314-D790-2B4E18B4F5E6}"/>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5D0BB0A6-D6A5-EC52-D217-9EA359C300A7}"/>
              </a:ext>
            </a:extLst>
          </p:cNvPr>
          <p:cNvPicPr>
            <a:picLocks noGrp="1" noChangeAspect="1"/>
          </p:cNvPicPr>
          <p:nvPr>
            <p:ph idx="1"/>
          </p:nvPr>
        </p:nvPicPr>
        <p:blipFill>
          <a:blip r:embed="rId2"/>
          <a:stretch>
            <a:fillRect/>
          </a:stretch>
        </p:blipFill>
        <p:spPr>
          <a:xfrm>
            <a:off x="5534526" y="1332286"/>
            <a:ext cx="5974080" cy="4077472"/>
          </a:xfrm>
        </p:spPr>
      </p:pic>
      <p:pic>
        <p:nvPicPr>
          <p:cNvPr id="5" name="Picture 4">
            <a:extLst>
              <a:ext uri="{FF2B5EF4-FFF2-40B4-BE49-F238E27FC236}">
                <a16:creationId xmlns:a16="http://schemas.microsoft.com/office/drawing/2014/main" id="{DAED5B90-7A0D-3C18-3B61-6F2456D7AC33}"/>
              </a:ext>
            </a:extLst>
          </p:cNvPr>
          <p:cNvPicPr>
            <a:picLocks noChangeAspect="1"/>
          </p:cNvPicPr>
          <p:nvPr/>
        </p:nvPicPr>
        <p:blipFill>
          <a:blip r:embed="rId3"/>
          <a:stretch>
            <a:fillRect/>
          </a:stretch>
        </p:blipFill>
        <p:spPr>
          <a:xfrm>
            <a:off x="865884" y="1332286"/>
            <a:ext cx="4668642" cy="3791902"/>
          </a:xfrm>
          <a:prstGeom prst="rect">
            <a:avLst/>
          </a:prstGeom>
        </p:spPr>
      </p:pic>
    </p:spTree>
    <p:extLst>
      <p:ext uri="{BB962C8B-B14F-4D97-AF65-F5344CB8AC3E}">
        <p14:creationId xmlns:p14="http://schemas.microsoft.com/office/powerpoint/2010/main" val="2409024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3DC28C-75EB-D5D3-E3F8-201FE8C207F2}"/>
              </a:ext>
            </a:extLst>
          </p:cNvPr>
          <p:cNvPicPr>
            <a:picLocks noChangeAspect="1"/>
          </p:cNvPicPr>
          <p:nvPr/>
        </p:nvPicPr>
        <p:blipFill>
          <a:blip r:embed="rId2"/>
          <a:stretch>
            <a:fillRect/>
          </a:stretch>
        </p:blipFill>
        <p:spPr>
          <a:xfrm>
            <a:off x="978569" y="608188"/>
            <a:ext cx="4883216" cy="5641624"/>
          </a:xfrm>
          <a:prstGeom prst="rect">
            <a:avLst/>
          </a:prstGeom>
        </p:spPr>
      </p:pic>
      <p:pic>
        <p:nvPicPr>
          <p:cNvPr id="7" name="Picture 6">
            <a:extLst>
              <a:ext uri="{FF2B5EF4-FFF2-40B4-BE49-F238E27FC236}">
                <a16:creationId xmlns:a16="http://schemas.microsoft.com/office/drawing/2014/main" id="{A0DC1E56-C0D4-34BE-3CC2-FAA0FE4BD610}"/>
              </a:ext>
            </a:extLst>
          </p:cNvPr>
          <p:cNvPicPr>
            <a:picLocks noChangeAspect="1"/>
          </p:cNvPicPr>
          <p:nvPr/>
        </p:nvPicPr>
        <p:blipFill>
          <a:blip r:embed="rId3"/>
          <a:stretch>
            <a:fillRect/>
          </a:stretch>
        </p:blipFill>
        <p:spPr>
          <a:xfrm>
            <a:off x="5861785" y="608188"/>
            <a:ext cx="5614738" cy="5413912"/>
          </a:xfrm>
          <a:prstGeom prst="rect">
            <a:avLst/>
          </a:prstGeom>
        </p:spPr>
      </p:pic>
    </p:spTree>
    <p:extLst>
      <p:ext uri="{BB962C8B-B14F-4D97-AF65-F5344CB8AC3E}">
        <p14:creationId xmlns:p14="http://schemas.microsoft.com/office/powerpoint/2010/main" val="889404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5BDB1F-8346-4EC7-C43A-B3D738CA4A22}"/>
              </a:ext>
            </a:extLst>
          </p:cNvPr>
          <p:cNvPicPr>
            <a:picLocks noChangeAspect="1"/>
          </p:cNvPicPr>
          <p:nvPr/>
        </p:nvPicPr>
        <p:blipFill>
          <a:blip r:embed="rId2"/>
          <a:stretch>
            <a:fillRect/>
          </a:stretch>
        </p:blipFill>
        <p:spPr>
          <a:xfrm>
            <a:off x="1363280" y="467689"/>
            <a:ext cx="4119060" cy="5548964"/>
          </a:xfrm>
          <a:prstGeom prst="rect">
            <a:avLst/>
          </a:prstGeom>
        </p:spPr>
      </p:pic>
      <p:pic>
        <p:nvPicPr>
          <p:cNvPr id="7" name="Picture 6">
            <a:extLst>
              <a:ext uri="{FF2B5EF4-FFF2-40B4-BE49-F238E27FC236}">
                <a16:creationId xmlns:a16="http://schemas.microsoft.com/office/drawing/2014/main" id="{FD181408-4972-E2E9-6606-39D65BAD3CC5}"/>
              </a:ext>
            </a:extLst>
          </p:cNvPr>
          <p:cNvPicPr>
            <a:picLocks noChangeAspect="1"/>
          </p:cNvPicPr>
          <p:nvPr/>
        </p:nvPicPr>
        <p:blipFill>
          <a:blip r:embed="rId3"/>
          <a:stretch>
            <a:fillRect/>
          </a:stretch>
        </p:blipFill>
        <p:spPr>
          <a:xfrm>
            <a:off x="5482340" y="473364"/>
            <a:ext cx="5096056" cy="5452712"/>
          </a:xfrm>
          <a:prstGeom prst="rect">
            <a:avLst/>
          </a:prstGeom>
        </p:spPr>
      </p:pic>
      <p:pic>
        <p:nvPicPr>
          <p:cNvPr id="9" name="Picture 8">
            <a:extLst>
              <a:ext uri="{FF2B5EF4-FFF2-40B4-BE49-F238E27FC236}">
                <a16:creationId xmlns:a16="http://schemas.microsoft.com/office/drawing/2014/main" id="{FE3520A1-836E-029D-594F-E425467468FC}"/>
              </a:ext>
            </a:extLst>
          </p:cNvPr>
          <p:cNvPicPr>
            <a:picLocks noChangeAspect="1"/>
          </p:cNvPicPr>
          <p:nvPr/>
        </p:nvPicPr>
        <p:blipFill>
          <a:blip r:embed="rId4"/>
          <a:stretch>
            <a:fillRect/>
          </a:stretch>
        </p:blipFill>
        <p:spPr>
          <a:xfrm>
            <a:off x="5482340" y="5926076"/>
            <a:ext cx="2090122" cy="939650"/>
          </a:xfrm>
          <a:prstGeom prst="rect">
            <a:avLst/>
          </a:prstGeom>
        </p:spPr>
      </p:pic>
    </p:spTree>
    <p:extLst>
      <p:ext uri="{BB962C8B-B14F-4D97-AF65-F5344CB8AC3E}">
        <p14:creationId xmlns:p14="http://schemas.microsoft.com/office/powerpoint/2010/main" val="730265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58BE33-1B94-4B05-B9C8-5BBA89546E26}"/>
              </a:ext>
            </a:extLst>
          </p:cNvPr>
          <p:cNvPicPr>
            <a:picLocks noChangeAspect="1"/>
          </p:cNvPicPr>
          <p:nvPr/>
        </p:nvPicPr>
        <p:blipFill>
          <a:blip r:embed="rId2"/>
          <a:stretch>
            <a:fillRect/>
          </a:stretch>
        </p:blipFill>
        <p:spPr>
          <a:xfrm>
            <a:off x="853441" y="1059040"/>
            <a:ext cx="6365506" cy="4123904"/>
          </a:xfrm>
          <a:prstGeom prst="rect">
            <a:avLst/>
          </a:prstGeom>
        </p:spPr>
      </p:pic>
      <p:pic>
        <p:nvPicPr>
          <p:cNvPr id="7" name="Picture 6">
            <a:extLst>
              <a:ext uri="{FF2B5EF4-FFF2-40B4-BE49-F238E27FC236}">
                <a16:creationId xmlns:a16="http://schemas.microsoft.com/office/drawing/2014/main" id="{6F4F3DCE-2978-3A8B-4642-D98E3067A2DA}"/>
              </a:ext>
            </a:extLst>
          </p:cNvPr>
          <p:cNvPicPr>
            <a:picLocks noChangeAspect="1"/>
          </p:cNvPicPr>
          <p:nvPr/>
        </p:nvPicPr>
        <p:blipFill>
          <a:blip r:embed="rId3"/>
          <a:stretch>
            <a:fillRect/>
          </a:stretch>
        </p:blipFill>
        <p:spPr>
          <a:xfrm>
            <a:off x="7218947" y="559210"/>
            <a:ext cx="4299284" cy="5739580"/>
          </a:xfrm>
          <a:prstGeom prst="rect">
            <a:avLst/>
          </a:prstGeom>
        </p:spPr>
      </p:pic>
    </p:spTree>
    <p:extLst>
      <p:ext uri="{BB962C8B-B14F-4D97-AF65-F5344CB8AC3E}">
        <p14:creationId xmlns:p14="http://schemas.microsoft.com/office/powerpoint/2010/main" val="3518063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8CDABA7-0F97-C336-09F2-7761990CB2B0}"/>
              </a:ext>
            </a:extLst>
          </p:cNvPr>
          <p:cNvPicPr>
            <a:picLocks noChangeAspect="1"/>
          </p:cNvPicPr>
          <p:nvPr/>
        </p:nvPicPr>
        <p:blipFill>
          <a:blip r:embed="rId2"/>
          <a:stretch>
            <a:fillRect/>
          </a:stretch>
        </p:blipFill>
        <p:spPr>
          <a:xfrm>
            <a:off x="751311" y="1015465"/>
            <a:ext cx="5144218" cy="4286848"/>
          </a:xfrm>
          <a:prstGeom prst="rect">
            <a:avLst/>
          </a:prstGeom>
        </p:spPr>
      </p:pic>
      <p:pic>
        <p:nvPicPr>
          <p:cNvPr id="17" name="Picture 16">
            <a:extLst>
              <a:ext uri="{FF2B5EF4-FFF2-40B4-BE49-F238E27FC236}">
                <a16:creationId xmlns:a16="http://schemas.microsoft.com/office/drawing/2014/main" id="{C04DD055-EC5C-4A69-7D60-FDA58A0945FD}"/>
              </a:ext>
            </a:extLst>
          </p:cNvPr>
          <p:cNvPicPr>
            <a:picLocks noChangeAspect="1"/>
          </p:cNvPicPr>
          <p:nvPr/>
        </p:nvPicPr>
        <p:blipFill>
          <a:blip r:embed="rId3"/>
          <a:stretch>
            <a:fillRect/>
          </a:stretch>
        </p:blipFill>
        <p:spPr>
          <a:xfrm>
            <a:off x="5895529" y="1015465"/>
            <a:ext cx="5630506" cy="4519062"/>
          </a:xfrm>
          <a:prstGeom prst="rect">
            <a:avLst/>
          </a:prstGeom>
        </p:spPr>
      </p:pic>
    </p:spTree>
    <p:extLst>
      <p:ext uri="{BB962C8B-B14F-4D97-AF65-F5344CB8AC3E}">
        <p14:creationId xmlns:p14="http://schemas.microsoft.com/office/powerpoint/2010/main" val="3959187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0E40DC-B066-38A6-80E2-139993D0E8BB}"/>
              </a:ext>
            </a:extLst>
          </p:cNvPr>
          <p:cNvPicPr>
            <a:picLocks noChangeAspect="1"/>
          </p:cNvPicPr>
          <p:nvPr/>
        </p:nvPicPr>
        <p:blipFill>
          <a:blip r:embed="rId2"/>
          <a:stretch>
            <a:fillRect/>
          </a:stretch>
        </p:blipFill>
        <p:spPr>
          <a:xfrm>
            <a:off x="1015753" y="575864"/>
            <a:ext cx="5925377" cy="5706271"/>
          </a:xfrm>
          <a:prstGeom prst="rect">
            <a:avLst/>
          </a:prstGeom>
        </p:spPr>
      </p:pic>
      <p:pic>
        <p:nvPicPr>
          <p:cNvPr id="7" name="Picture 6">
            <a:extLst>
              <a:ext uri="{FF2B5EF4-FFF2-40B4-BE49-F238E27FC236}">
                <a16:creationId xmlns:a16="http://schemas.microsoft.com/office/drawing/2014/main" id="{EA995D2F-D1B6-12E1-84B1-82893551BC54}"/>
              </a:ext>
            </a:extLst>
          </p:cNvPr>
          <p:cNvPicPr>
            <a:picLocks noChangeAspect="1"/>
          </p:cNvPicPr>
          <p:nvPr/>
        </p:nvPicPr>
        <p:blipFill>
          <a:blip r:embed="rId3"/>
          <a:stretch>
            <a:fillRect/>
          </a:stretch>
        </p:blipFill>
        <p:spPr>
          <a:xfrm>
            <a:off x="6941130" y="575864"/>
            <a:ext cx="3639874" cy="5813326"/>
          </a:xfrm>
          <a:prstGeom prst="rect">
            <a:avLst/>
          </a:prstGeom>
        </p:spPr>
      </p:pic>
    </p:spTree>
    <p:extLst>
      <p:ext uri="{BB962C8B-B14F-4D97-AF65-F5344CB8AC3E}">
        <p14:creationId xmlns:p14="http://schemas.microsoft.com/office/powerpoint/2010/main" val="1034048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4" name="Picture 13">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7" name="Picture 26">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9" name="Straight Connector 18">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4D59BD0-285A-ED59-1295-F20CAA8D043A}"/>
              </a:ext>
            </a:extLst>
          </p:cNvPr>
          <p:cNvSpPr txBox="1"/>
          <p:nvPr/>
        </p:nvSpPr>
        <p:spPr>
          <a:xfrm>
            <a:off x="1295401" y="2493774"/>
            <a:ext cx="3660057" cy="3382094"/>
          </a:xfrm>
          <a:prstGeom prst="rect">
            <a:avLst/>
          </a:prstGeom>
        </p:spPr>
        <p:txBody>
          <a:bodyPr vert="horz" lIns="91440" tIns="45720" rIns="91440" bIns="45720" rtlCol="0" anchor="t">
            <a:normAutofit/>
          </a:bodyPr>
          <a:lstStyle/>
          <a:p>
            <a:pPr algn="ctr">
              <a:spcBef>
                <a:spcPct val="20000"/>
              </a:spcBef>
              <a:spcAft>
                <a:spcPts val="600"/>
              </a:spcAft>
              <a:buClr>
                <a:schemeClr val="accent1"/>
              </a:buClr>
              <a:buSzPct val="115000"/>
              <a:buFont typeface="Arial"/>
              <a:buChar char="•"/>
            </a:pPr>
            <a:r>
              <a:rPr lang="en-US" sz="1600">
                <a:solidFill>
                  <a:srgbClr val="262626"/>
                </a:solidFill>
              </a:rPr>
              <a:t>That’s the whole JS code</a:t>
            </a:r>
            <a:r>
              <a:rPr lang="en-US" sz="1600">
                <a:solidFill>
                  <a:srgbClr val="262626"/>
                </a:solidFill>
                <a:sym typeface="Wingdings" panose="05000000000000000000" pitchFamily="2" charset="2"/>
              </a:rPr>
              <a:t></a:t>
            </a:r>
            <a:r>
              <a:rPr lang="en-US" sz="1600">
                <a:solidFill>
                  <a:srgbClr val="262626"/>
                </a:solidFill>
              </a:rPr>
              <a:t> </a:t>
            </a:r>
          </a:p>
        </p:txBody>
      </p:sp>
      <p:pic>
        <p:nvPicPr>
          <p:cNvPr id="5" name="Picture 4" descr="A screen shot of a computer program&#10;&#10;AI-generated content may be incorrect.">
            <a:extLst>
              <a:ext uri="{FF2B5EF4-FFF2-40B4-BE49-F238E27FC236}">
                <a16:creationId xmlns:a16="http://schemas.microsoft.com/office/drawing/2014/main" id="{34590630-4A5F-6D50-73E1-6D37B49A41BB}"/>
              </a:ext>
            </a:extLst>
          </p:cNvPr>
          <p:cNvPicPr>
            <a:picLocks noChangeAspect="1"/>
          </p:cNvPicPr>
          <p:nvPr/>
        </p:nvPicPr>
        <p:blipFill>
          <a:blip r:embed="rId5"/>
          <a:stretch>
            <a:fillRect/>
          </a:stretch>
        </p:blipFill>
        <p:spPr>
          <a:xfrm>
            <a:off x="5853346" y="982131"/>
            <a:ext cx="4600110" cy="4893735"/>
          </a:xfrm>
          <a:prstGeom prst="rect">
            <a:avLst/>
          </a:prstGeom>
          <a:ln w="57150" cmpd="thickThin">
            <a:solidFill>
              <a:srgbClr val="7F7F7F"/>
            </a:solidFill>
            <a:miter lim="800000"/>
          </a:ln>
        </p:spPr>
      </p:pic>
    </p:spTree>
    <p:extLst>
      <p:ext uri="{BB962C8B-B14F-4D97-AF65-F5344CB8AC3E}">
        <p14:creationId xmlns:p14="http://schemas.microsoft.com/office/powerpoint/2010/main" val="1357720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DC508-3A3D-9B47-3C43-D18C1455AE86}"/>
              </a:ext>
            </a:extLst>
          </p:cNvPr>
          <p:cNvSpPr>
            <a:spLocks noGrp="1"/>
          </p:cNvSpPr>
          <p:nvPr>
            <p:ph type="title"/>
          </p:nvPr>
        </p:nvSpPr>
        <p:spPr/>
        <p:txBody>
          <a:bodyPr/>
          <a:lstStyle/>
          <a:p>
            <a:pPr algn="l"/>
            <a:r>
              <a:rPr lang="en-US" dirty="0"/>
              <a:t>Mistakes</a:t>
            </a:r>
          </a:p>
        </p:txBody>
      </p:sp>
      <p:sp>
        <p:nvSpPr>
          <p:cNvPr id="3" name="Content Placeholder 2">
            <a:extLst>
              <a:ext uri="{FF2B5EF4-FFF2-40B4-BE49-F238E27FC236}">
                <a16:creationId xmlns:a16="http://schemas.microsoft.com/office/drawing/2014/main" id="{70ED8C78-F245-AE9B-7C15-A1C6F73F09DE}"/>
              </a:ext>
            </a:extLst>
          </p:cNvPr>
          <p:cNvSpPr>
            <a:spLocks noGrp="1"/>
          </p:cNvSpPr>
          <p:nvPr>
            <p:ph idx="1"/>
          </p:nvPr>
        </p:nvSpPr>
        <p:spPr/>
        <p:txBody>
          <a:bodyPr/>
          <a:lstStyle/>
          <a:p>
            <a:r>
              <a:rPr lang="en-US" dirty="0"/>
              <a:t>Hard coding features that could have been added in a much smoother manner. </a:t>
            </a:r>
          </a:p>
          <a:p>
            <a:r>
              <a:rPr lang="en-US" dirty="0"/>
              <a:t>Not saving a branch on Git while trying to implement certain features that I am not fully confident I can implement</a:t>
            </a:r>
          </a:p>
          <a:p>
            <a:r>
              <a:rPr lang="en-US" dirty="0"/>
              <a:t>(Example: I tried to integrate a </a:t>
            </a:r>
            <a:r>
              <a:rPr lang="en-US" dirty="0" err="1"/>
              <a:t>mogoDB</a:t>
            </a:r>
            <a:r>
              <a:rPr lang="en-US" dirty="0"/>
              <a:t> database instead of the local storage by JS and I ended failing to implement it and spend 3 hours trying to get back to the zero point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731575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70BE6-3D1E-DA1B-9413-548136B3E354}"/>
              </a:ext>
            </a:extLst>
          </p:cNvPr>
          <p:cNvSpPr>
            <a:spLocks noGrp="1"/>
          </p:cNvSpPr>
          <p:nvPr>
            <p:ph type="title"/>
          </p:nvPr>
        </p:nvSpPr>
        <p:spPr>
          <a:xfrm>
            <a:off x="1295402" y="2777066"/>
            <a:ext cx="9601196" cy="1303867"/>
          </a:xfrm>
        </p:spPr>
        <p:txBody>
          <a:bodyPr/>
          <a:lstStyle/>
          <a:p>
            <a:r>
              <a:rPr lang="en-US" dirty="0"/>
              <a:t>Website features</a:t>
            </a:r>
          </a:p>
        </p:txBody>
      </p:sp>
    </p:spTree>
    <p:extLst>
      <p:ext uri="{BB962C8B-B14F-4D97-AF65-F5344CB8AC3E}">
        <p14:creationId xmlns:p14="http://schemas.microsoft.com/office/powerpoint/2010/main" val="1363130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576FE-56FF-9031-9F7E-52C3BD7AF57B}"/>
              </a:ext>
            </a:extLst>
          </p:cNvPr>
          <p:cNvSpPr>
            <a:spLocks noGrp="1"/>
          </p:cNvSpPr>
          <p:nvPr>
            <p:ph type="title"/>
          </p:nvPr>
        </p:nvSpPr>
        <p:spPr/>
        <p:txBody>
          <a:bodyPr/>
          <a:lstStyle/>
          <a:p>
            <a:pPr algn="l"/>
            <a:r>
              <a:rPr lang="en-US" dirty="0"/>
              <a:t>Cont’d</a:t>
            </a:r>
          </a:p>
        </p:txBody>
      </p:sp>
      <p:sp>
        <p:nvSpPr>
          <p:cNvPr id="3" name="Content Placeholder 2">
            <a:extLst>
              <a:ext uri="{FF2B5EF4-FFF2-40B4-BE49-F238E27FC236}">
                <a16:creationId xmlns:a16="http://schemas.microsoft.com/office/drawing/2014/main" id="{52B3D988-52C0-CAA2-61BF-DBC1C603B066}"/>
              </a:ext>
            </a:extLst>
          </p:cNvPr>
          <p:cNvSpPr>
            <a:spLocks noGrp="1"/>
          </p:cNvSpPr>
          <p:nvPr>
            <p:ph idx="1"/>
          </p:nvPr>
        </p:nvSpPr>
        <p:spPr/>
        <p:txBody>
          <a:bodyPr/>
          <a:lstStyle/>
          <a:p>
            <a:r>
              <a:rPr lang="en-US" dirty="0"/>
              <a:t>Not using a JSON file for product management from the first place. Even though fetching from a JSON file would make the JS code much harder and longer, I realized how important it’s after the products became many and I kept repeating steps that could have been much easier using a JSON file.</a:t>
            </a:r>
          </a:p>
          <a:p>
            <a:pPr marL="0" indent="0">
              <a:buNone/>
            </a:pPr>
            <a:endParaRPr lang="en-US" dirty="0"/>
          </a:p>
        </p:txBody>
      </p:sp>
    </p:spTree>
    <p:extLst>
      <p:ext uri="{BB962C8B-B14F-4D97-AF65-F5344CB8AC3E}">
        <p14:creationId xmlns:p14="http://schemas.microsoft.com/office/powerpoint/2010/main" val="334997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041BF-1F98-4CA4-EBBC-6C32599C5B89}"/>
              </a:ext>
            </a:extLst>
          </p:cNvPr>
          <p:cNvSpPr>
            <a:spLocks noGrp="1"/>
          </p:cNvSpPr>
          <p:nvPr>
            <p:ph type="title"/>
          </p:nvPr>
        </p:nvSpPr>
        <p:spPr/>
        <p:txBody>
          <a:bodyPr/>
          <a:lstStyle/>
          <a:p>
            <a:pPr algn="l"/>
            <a:r>
              <a:rPr lang="en-US" dirty="0"/>
              <a:t>Lesson</a:t>
            </a:r>
          </a:p>
        </p:txBody>
      </p:sp>
      <p:sp>
        <p:nvSpPr>
          <p:cNvPr id="3" name="Content Placeholder 2">
            <a:extLst>
              <a:ext uri="{FF2B5EF4-FFF2-40B4-BE49-F238E27FC236}">
                <a16:creationId xmlns:a16="http://schemas.microsoft.com/office/drawing/2014/main" id="{F941970C-A0CE-A9B8-C824-8AF280AC37FB}"/>
              </a:ext>
            </a:extLst>
          </p:cNvPr>
          <p:cNvSpPr>
            <a:spLocks noGrp="1"/>
          </p:cNvSpPr>
          <p:nvPr>
            <p:ph idx="1"/>
          </p:nvPr>
        </p:nvSpPr>
        <p:spPr/>
        <p:txBody>
          <a:bodyPr/>
          <a:lstStyle/>
          <a:p>
            <a:r>
              <a:rPr lang="en-US" dirty="0"/>
              <a:t>Get out of my comfort zone (The JSON file example)</a:t>
            </a:r>
          </a:p>
          <a:p>
            <a:r>
              <a:rPr lang="en-US" dirty="0"/>
              <a:t>Make a Git branch and then try whatever I want</a:t>
            </a:r>
          </a:p>
          <a:p>
            <a:r>
              <a:rPr lang="en-US" dirty="0"/>
              <a:t>If something feels like hard-coding I must search for </a:t>
            </a:r>
            <a:r>
              <a:rPr lang="en-US" dirty="0" err="1"/>
              <a:t>sth</a:t>
            </a:r>
            <a:r>
              <a:rPr lang="en-US" dirty="0"/>
              <a:t> that makes the process easier</a:t>
            </a:r>
          </a:p>
          <a:p>
            <a:endParaRPr lang="en-US" dirty="0"/>
          </a:p>
        </p:txBody>
      </p:sp>
    </p:spTree>
    <p:extLst>
      <p:ext uri="{BB962C8B-B14F-4D97-AF65-F5344CB8AC3E}">
        <p14:creationId xmlns:p14="http://schemas.microsoft.com/office/powerpoint/2010/main" val="2056983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150AD-19F7-E16E-B254-F660F4D7116B}"/>
              </a:ext>
            </a:extLst>
          </p:cNvPr>
          <p:cNvSpPr>
            <a:spLocks noGrp="1"/>
          </p:cNvSpPr>
          <p:nvPr>
            <p:ph type="title"/>
          </p:nvPr>
        </p:nvSpPr>
        <p:spPr/>
        <p:txBody>
          <a:bodyPr>
            <a:normAutofit fontScale="90000"/>
          </a:bodyPr>
          <a:lstStyle/>
          <a:p>
            <a:r>
              <a:rPr lang="en-US" dirty="0"/>
              <a:t>Potential Enhancement (Development-wise)</a:t>
            </a:r>
          </a:p>
        </p:txBody>
      </p:sp>
      <p:sp>
        <p:nvSpPr>
          <p:cNvPr id="3" name="Content Placeholder 2">
            <a:extLst>
              <a:ext uri="{FF2B5EF4-FFF2-40B4-BE49-F238E27FC236}">
                <a16:creationId xmlns:a16="http://schemas.microsoft.com/office/drawing/2014/main" id="{78A179B5-6493-AF35-0124-8572624D2919}"/>
              </a:ext>
            </a:extLst>
          </p:cNvPr>
          <p:cNvSpPr>
            <a:spLocks noGrp="1"/>
          </p:cNvSpPr>
          <p:nvPr>
            <p:ph idx="1"/>
          </p:nvPr>
        </p:nvSpPr>
        <p:spPr/>
        <p:txBody>
          <a:bodyPr/>
          <a:lstStyle/>
          <a:p>
            <a:r>
              <a:rPr lang="en-US" dirty="0"/>
              <a:t>As was mentioned earlier using a JSON file and changing the JS code so that it fetches data directly from it instead of html tag attributes would be much more convenient when developing the project in the future. Even though the user is not influenced by the change, it is important for the developer</a:t>
            </a:r>
          </a:p>
        </p:txBody>
      </p:sp>
    </p:spTree>
    <p:extLst>
      <p:ext uri="{BB962C8B-B14F-4D97-AF65-F5344CB8AC3E}">
        <p14:creationId xmlns:p14="http://schemas.microsoft.com/office/powerpoint/2010/main" val="1370952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A0F6-7628-2EA8-7E96-D9703703D614}"/>
              </a:ext>
            </a:extLst>
          </p:cNvPr>
          <p:cNvSpPr>
            <a:spLocks noGrp="1"/>
          </p:cNvSpPr>
          <p:nvPr>
            <p:ph type="title"/>
          </p:nvPr>
        </p:nvSpPr>
        <p:spPr/>
        <p:txBody>
          <a:bodyPr/>
          <a:lstStyle/>
          <a:p>
            <a:r>
              <a:rPr lang="en-US" dirty="0"/>
              <a:t>Potential Enhancements (User-wise)</a:t>
            </a:r>
          </a:p>
        </p:txBody>
      </p:sp>
      <p:sp>
        <p:nvSpPr>
          <p:cNvPr id="3" name="Content Placeholder 2">
            <a:extLst>
              <a:ext uri="{FF2B5EF4-FFF2-40B4-BE49-F238E27FC236}">
                <a16:creationId xmlns:a16="http://schemas.microsoft.com/office/drawing/2014/main" id="{69ABD92B-CAAF-69FA-42D3-167583F8634C}"/>
              </a:ext>
            </a:extLst>
          </p:cNvPr>
          <p:cNvSpPr>
            <a:spLocks noGrp="1"/>
          </p:cNvSpPr>
          <p:nvPr>
            <p:ph idx="1"/>
          </p:nvPr>
        </p:nvSpPr>
        <p:spPr/>
        <p:txBody>
          <a:bodyPr/>
          <a:lstStyle/>
          <a:p>
            <a:r>
              <a:rPr lang="en-US" dirty="0"/>
              <a:t>Adding multi-language support</a:t>
            </a:r>
          </a:p>
          <a:p>
            <a:r>
              <a:rPr lang="en-US" dirty="0"/>
              <a:t>Adding a confirmation page before payment</a:t>
            </a:r>
          </a:p>
          <a:p>
            <a:r>
              <a:rPr lang="en-US" dirty="0"/>
              <a:t>Maybe using some backend (depends on the available time)</a:t>
            </a:r>
          </a:p>
        </p:txBody>
      </p:sp>
    </p:spTree>
    <p:extLst>
      <p:ext uri="{BB962C8B-B14F-4D97-AF65-F5344CB8AC3E}">
        <p14:creationId xmlns:p14="http://schemas.microsoft.com/office/powerpoint/2010/main" val="2913410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01527-7670-35C5-2BEF-D3CB8570F695}"/>
              </a:ext>
            </a:extLst>
          </p:cNvPr>
          <p:cNvSpPr>
            <a:spLocks noGrp="1"/>
          </p:cNvSpPr>
          <p:nvPr>
            <p:ph type="title"/>
          </p:nvPr>
        </p:nvSpPr>
        <p:spPr/>
        <p:txBody>
          <a:bodyPr/>
          <a:lstStyle/>
          <a:p>
            <a:r>
              <a:rPr lang="en-US" dirty="0"/>
              <a:t>Fixes</a:t>
            </a:r>
          </a:p>
        </p:txBody>
      </p:sp>
      <p:sp>
        <p:nvSpPr>
          <p:cNvPr id="3" name="Content Placeholder 2">
            <a:extLst>
              <a:ext uri="{FF2B5EF4-FFF2-40B4-BE49-F238E27FC236}">
                <a16:creationId xmlns:a16="http://schemas.microsoft.com/office/drawing/2014/main" id="{B6BF9FC7-084A-A8F1-D40D-BE2BFB993BFC}"/>
              </a:ext>
            </a:extLst>
          </p:cNvPr>
          <p:cNvSpPr>
            <a:spLocks noGrp="1"/>
          </p:cNvSpPr>
          <p:nvPr>
            <p:ph idx="1"/>
          </p:nvPr>
        </p:nvSpPr>
        <p:spPr/>
        <p:txBody>
          <a:bodyPr/>
          <a:lstStyle/>
          <a:p>
            <a:r>
              <a:rPr lang="en-US" dirty="0"/>
              <a:t>The nav bar and sidebar need to be collapsible in the media query so that mobile phone users can open and close it easily. Otherwise, they take so much space from the screen.</a:t>
            </a:r>
          </a:p>
        </p:txBody>
      </p:sp>
    </p:spTree>
    <p:extLst>
      <p:ext uri="{BB962C8B-B14F-4D97-AF65-F5344CB8AC3E}">
        <p14:creationId xmlns:p14="http://schemas.microsoft.com/office/powerpoint/2010/main" val="4188016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67982-DF21-B9DB-3623-5110E2A436B7}"/>
              </a:ext>
            </a:extLst>
          </p:cNvPr>
          <p:cNvSpPr>
            <a:spLocks noGrp="1"/>
          </p:cNvSpPr>
          <p:nvPr>
            <p:ph type="title"/>
          </p:nvPr>
        </p:nvSpPr>
        <p:spPr>
          <a:xfrm>
            <a:off x="1295402" y="645247"/>
            <a:ext cx="9601196" cy="598913"/>
          </a:xfrm>
        </p:spPr>
        <p:txBody>
          <a:bodyPr>
            <a:normAutofit fontScale="90000"/>
          </a:bodyPr>
          <a:lstStyle/>
          <a:p>
            <a:r>
              <a:rPr lang="en-US" dirty="0"/>
              <a:t>Website home page</a:t>
            </a:r>
          </a:p>
        </p:txBody>
      </p:sp>
      <p:pic>
        <p:nvPicPr>
          <p:cNvPr id="5" name="Content Placeholder 4">
            <a:extLst>
              <a:ext uri="{FF2B5EF4-FFF2-40B4-BE49-F238E27FC236}">
                <a16:creationId xmlns:a16="http://schemas.microsoft.com/office/drawing/2014/main" id="{91188D9D-9EB7-F3E6-8A03-9B0C9B1059EE}"/>
              </a:ext>
            </a:extLst>
          </p:cNvPr>
          <p:cNvPicPr>
            <a:picLocks noGrp="1" noChangeAspect="1"/>
          </p:cNvPicPr>
          <p:nvPr>
            <p:ph idx="1"/>
          </p:nvPr>
        </p:nvPicPr>
        <p:blipFill>
          <a:blip r:embed="rId2"/>
          <a:stretch>
            <a:fillRect/>
          </a:stretch>
        </p:blipFill>
        <p:spPr>
          <a:xfrm>
            <a:off x="1142198" y="2176789"/>
            <a:ext cx="5706228" cy="2954160"/>
          </a:xfrm>
        </p:spPr>
      </p:pic>
      <p:pic>
        <p:nvPicPr>
          <p:cNvPr id="9" name="Picture 8">
            <a:extLst>
              <a:ext uri="{FF2B5EF4-FFF2-40B4-BE49-F238E27FC236}">
                <a16:creationId xmlns:a16="http://schemas.microsoft.com/office/drawing/2014/main" id="{EA39B04B-3175-5353-06E0-32373816B9F3}"/>
              </a:ext>
            </a:extLst>
          </p:cNvPr>
          <p:cNvPicPr>
            <a:picLocks noChangeAspect="1"/>
          </p:cNvPicPr>
          <p:nvPr/>
        </p:nvPicPr>
        <p:blipFill>
          <a:blip r:embed="rId3"/>
          <a:stretch>
            <a:fillRect/>
          </a:stretch>
        </p:blipFill>
        <p:spPr>
          <a:xfrm>
            <a:off x="6848426" y="2078072"/>
            <a:ext cx="4305700" cy="3151594"/>
          </a:xfrm>
          <a:prstGeom prst="rect">
            <a:avLst/>
          </a:prstGeom>
        </p:spPr>
      </p:pic>
    </p:spTree>
    <p:extLst>
      <p:ext uri="{BB962C8B-B14F-4D97-AF65-F5344CB8AC3E}">
        <p14:creationId xmlns:p14="http://schemas.microsoft.com/office/powerpoint/2010/main" val="2680433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46FCC7-DF7D-927E-45EC-CD7A6160F8F5}"/>
              </a:ext>
            </a:extLst>
          </p:cNvPr>
          <p:cNvPicPr>
            <a:picLocks noChangeAspect="1"/>
          </p:cNvPicPr>
          <p:nvPr/>
        </p:nvPicPr>
        <p:blipFill>
          <a:blip r:embed="rId2"/>
          <a:stretch>
            <a:fillRect/>
          </a:stretch>
        </p:blipFill>
        <p:spPr>
          <a:xfrm>
            <a:off x="150008" y="775725"/>
            <a:ext cx="12192000" cy="300800"/>
          </a:xfrm>
          <a:prstGeom prst="rect">
            <a:avLst/>
          </a:prstGeom>
        </p:spPr>
      </p:pic>
      <p:pic>
        <p:nvPicPr>
          <p:cNvPr id="7" name="Picture 6">
            <a:extLst>
              <a:ext uri="{FF2B5EF4-FFF2-40B4-BE49-F238E27FC236}">
                <a16:creationId xmlns:a16="http://schemas.microsoft.com/office/drawing/2014/main" id="{9AD6C2D1-BF60-CE77-A256-F634242DBC63}"/>
              </a:ext>
            </a:extLst>
          </p:cNvPr>
          <p:cNvPicPr>
            <a:picLocks noChangeAspect="1"/>
          </p:cNvPicPr>
          <p:nvPr/>
        </p:nvPicPr>
        <p:blipFill>
          <a:blip r:embed="rId3"/>
          <a:stretch>
            <a:fillRect/>
          </a:stretch>
        </p:blipFill>
        <p:spPr>
          <a:xfrm>
            <a:off x="718869" y="1076525"/>
            <a:ext cx="6613584" cy="5046488"/>
          </a:xfrm>
          <a:prstGeom prst="rect">
            <a:avLst/>
          </a:prstGeom>
        </p:spPr>
      </p:pic>
      <p:pic>
        <p:nvPicPr>
          <p:cNvPr id="9" name="Picture 8">
            <a:extLst>
              <a:ext uri="{FF2B5EF4-FFF2-40B4-BE49-F238E27FC236}">
                <a16:creationId xmlns:a16="http://schemas.microsoft.com/office/drawing/2014/main" id="{88AD2DC3-1C56-CA5A-6EFD-AB3556B6E4C3}"/>
              </a:ext>
            </a:extLst>
          </p:cNvPr>
          <p:cNvPicPr>
            <a:picLocks noChangeAspect="1"/>
          </p:cNvPicPr>
          <p:nvPr/>
        </p:nvPicPr>
        <p:blipFill>
          <a:blip r:embed="rId4"/>
          <a:stretch>
            <a:fillRect/>
          </a:stretch>
        </p:blipFill>
        <p:spPr>
          <a:xfrm>
            <a:off x="7332453" y="1377325"/>
            <a:ext cx="4387970" cy="3942022"/>
          </a:xfrm>
          <a:prstGeom prst="rect">
            <a:avLst/>
          </a:prstGeom>
        </p:spPr>
      </p:pic>
      <p:sp>
        <p:nvSpPr>
          <p:cNvPr id="10" name="TextBox 9">
            <a:extLst>
              <a:ext uri="{FF2B5EF4-FFF2-40B4-BE49-F238E27FC236}">
                <a16:creationId xmlns:a16="http://schemas.microsoft.com/office/drawing/2014/main" id="{C4F1C70B-963D-9F6A-769E-E6F53102820C}"/>
              </a:ext>
            </a:extLst>
          </p:cNvPr>
          <p:cNvSpPr txBox="1"/>
          <p:nvPr/>
        </p:nvSpPr>
        <p:spPr>
          <a:xfrm>
            <a:off x="718869" y="269507"/>
            <a:ext cx="4994381" cy="369332"/>
          </a:xfrm>
          <a:prstGeom prst="rect">
            <a:avLst/>
          </a:prstGeom>
          <a:noFill/>
        </p:spPr>
        <p:txBody>
          <a:bodyPr wrap="none" rtlCol="0">
            <a:spAutoFit/>
          </a:bodyPr>
          <a:lstStyle/>
          <a:p>
            <a:r>
              <a:rPr lang="en-US" dirty="0"/>
              <a:t>Header + products page + each product unique page</a:t>
            </a:r>
          </a:p>
        </p:txBody>
      </p:sp>
    </p:spTree>
    <p:extLst>
      <p:ext uri="{BB962C8B-B14F-4D97-AF65-F5344CB8AC3E}">
        <p14:creationId xmlns:p14="http://schemas.microsoft.com/office/powerpoint/2010/main" val="2682624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0CEE4D-4EE0-71EC-FAAB-1185171BB00D}"/>
              </a:ext>
            </a:extLst>
          </p:cNvPr>
          <p:cNvPicPr>
            <a:picLocks noChangeAspect="1"/>
          </p:cNvPicPr>
          <p:nvPr/>
        </p:nvPicPr>
        <p:blipFill>
          <a:blip r:embed="rId2"/>
          <a:stretch>
            <a:fillRect/>
          </a:stretch>
        </p:blipFill>
        <p:spPr>
          <a:xfrm>
            <a:off x="2288876" y="1160769"/>
            <a:ext cx="7821282" cy="4294922"/>
          </a:xfrm>
          <a:prstGeom prst="rect">
            <a:avLst/>
          </a:prstGeom>
        </p:spPr>
      </p:pic>
      <p:sp>
        <p:nvSpPr>
          <p:cNvPr id="6" name="TextBox 5">
            <a:extLst>
              <a:ext uri="{FF2B5EF4-FFF2-40B4-BE49-F238E27FC236}">
                <a16:creationId xmlns:a16="http://schemas.microsoft.com/office/drawing/2014/main" id="{F4AF5D48-8C92-2823-2580-09EA1E045DE6}"/>
              </a:ext>
            </a:extLst>
          </p:cNvPr>
          <p:cNvSpPr txBox="1"/>
          <p:nvPr/>
        </p:nvSpPr>
        <p:spPr>
          <a:xfrm>
            <a:off x="1319842" y="791437"/>
            <a:ext cx="3397340" cy="369332"/>
          </a:xfrm>
          <a:prstGeom prst="rect">
            <a:avLst/>
          </a:prstGeom>
          <a:noFill/>
        </p:spPr>
        <p:txBody>
          <a:bodyPr wrap="none" rtlCol="0">
            <a:spAutoFit/>
          </a:bodyPr>
          <a:lstStyle/>
          <a:p>
            <a:r>
              <a:rPr lang="en-US" dirty="0"/>
              <a:t>Offers page with limited time offers</a:t>
            </a:r>
          </a:p>
        </p:txBody>
      </p:sp>
    </p:spTree>
    <p:extLst>
      <p:ext uri="{BB962C8B-B14F-4D97-AF65-F5344CB8AC3E}">
        <p14:creationId xmlns:p14="http://schemas.microsoft.com/office/powerpoint/2010/main" val="3856834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A3B09F-0A24-F445-AA74-99DD5FFF7469}"/>
              </a:ext>
            </a:extLst>
          </p:cNvPr>
          <p:cNvPicPr>
            <a:picLocks noChangeAspect="1"/>
          </p:cNvPicPr>
          <p:nvPr/>
        </p:nvPicPr>
        <p:blipFill>
          <a:blip r:embed="rId2"/>
          <a:stretch>
            <a:fillRect/>
          </a:stretch>
        </p:blipFill>
        <p:spPr>
          <a:xfrm>
            <a:off x="1184693" y="1857963"/>
            <a:ext cx="6199518" cy="2728006"/>
          </a:xfrm>
          <a:prstGeom prst="rect">
            <a:avLst/>
          </a:prstGeom>
        </p:spPr>
      </p:pic>
      <p:pic>
        <p:nvPicPr>
          <p:cNvPr id="7" name="Picture 6">
            <a:extLst>
              <a:ext uri="{FF2B5EF4-FFF2-40B4-BE49-F238E27FC236}">
                <a16:creationId xmlns:a16="http://schemas.microsoft.com/office/drawing/2014/main" id="{4763BFA2-0A6D-F8DC-59E6-5E698D1D24C1}"/>
              </a:ext>
            </a:extLst>
          </p:cNvPr>
          <p:cNvPicPr>
            <a:picLocks noChangeAspect="1"/>
          </p:cNvPicPr>
          <p:nvPr/>
        </p:nvPicPr>
        <p:blipFill>
          <a:blip r:embed="rId3"/>
          <a:stretch>
            <a:fillRect/>
          </a:stretch>
        </p:blipFill>
        <p:spPr>
          <a:xfrm>
            <a:off x="7384211" y="1621766"/>
            <a:ext cx="4033116" cy="3614468"/>
          </a:xfrm>
          <a:prstGeom prst="rect">
            <a:avLst/>
          </a:prstGeom>
        </p:spPr>
      </p:pic>
      <p:sp>
        <p:nvSpPr>
          <p:cNvPr id="8" name="TextBox 7">
            <a:extLst>
              <a:ext uri="{FF2B5EF4-FFF2-40B4-BE49-F238E27FC236}">
                <a16:creationId xmlns:a16="http://schemas.microsoft.com/office/drawing/2014/main" id="{4086A956-2DC6-B04D-9A79-79598924BD24}"/>
              </a:ext>
            </a:extLst>
          </p:cNvPr>
          <p:cNvSpPr txBox="1"/>
          <p:nvPr/>
        </p:nvSpPr>
        <p:spPr>
          <a:xfrm>
            <a:off x="1751162" y="1069675"/>
            <a:ext cx="2434321" cy="369332"/>
          </a:xfrm>
          <a:prstGeom prst="rect">
            <a:avLst/>
          </a:prstGeom>
          <a:noFill/>
        </p:spPr>
        <p:txBody>
          <a:bodyPr wrap="none" rtlCol="0">
            <a:spAutoFit/>
          </a:bodyPr>
          <a:lstStyle/>
          <a:p>
            <a:r>
              <a:rPr lang="en-US" dirty="0"/>
              <a:t>Cart and checkout pages</a:t>
            </a:r>
          </a:p>
        </p:txBody>
      </p:sp>
    </p:spTree>
    <p:extLst>
      <p:ext uri="{BB962C8B-B14F-4D97-AF65-F5344CB8AC3E}">
        <p14:creationId xmlns:p14="http://schemas.microsoft.com/office/powerpoint/2010/main" val="1361474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6D4BCB-7D9A-3AFC-DCE4-0466BE8536B7}"/>
              </a:ext>
            </a:extLst>
          </p:cNvPr>
          <p:cNvPicPr>
            <a:picLocks noChangeAspect="1"/>
          </p:cNvPicPr>
          <p:nvPr/>
        </p:nvPicPr>
        <p:blipFill>
          <a:blip r:embed="rId2"/>
          <a:stretch>
            <a:fillRect/>
          </a:stretch>
        </p:blipFill>
        <p:spPr>
          <a:xfrm>
            <a:off x="2012829" y="1419157"/>
            <a:ext cx="8166342" cy="3536604"/>
          </a:xfrm>
          <a:prstGeom prst="rect">
            <a:avLst/>
          </a:prstGeom>
        </p:spPr>
      </p:pic>
      <p:sp>
        <p:nvSpPr>
          <p:cNvPr id="6" name="TextBox 5">
            <a:extLst>
              <a:ext uri="{FF2B5EF4-FFF2-40B4-BE49-F238E27FC236}">
                <a16:creationId xmlns:a16="http://schemas.microsoft.com/office/drawing/2014/main" id="{01544267-F5A4-2FDB-4B25-E01B926ED81F}"/>
              </a:ext>
            </a:extLst>
          </p:cNvPr>
          <p:cNvSpPr txBox="1"/>
          <p:nvPr/>
        </p:nvSpPr>
        <p:spPr>
          <a:xfrm>
            <a:off x="1949570" y="1155940"/>
            <a:ext cx="2910027" cy="369332"/>
          </a:xfrm>
          <a:prstGeom prst="rect">
            <a:avLst/>
          </a:prstGeom>
          <a:noFill/>
        </p:spPr>
        <p:txBody>
          <a:bodyPr wrap="none" rtlCol="0">
            <a:spAutoFit/>
          </a:bodyPr>
          <a:lstStyle/>
          <a:p>
            <a:r>
              <a:rPr lang="en-US" dirty="0"/>
              <a:t>User profile and order history</a:t>
            </a:r>
          </a:p>
        </p:txBody>
      </p:sp>
    </p:spTree>
    <p:extLst>
      <p:ext uri="{BB962C8B-B14F-4D97-AF65-F5344CB8AC3E}">
        <p14:creationId xmlns:p14="http://schemas.microsoft.com/office/powerpoint/2010/main" val="2107942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836CCF-2282-7863-5ECF-BEB8BCD05A9B}"/>
              </a:ext>
            </a:extLst>
          </p:cNvPr>
          <p:cNvPicPr>
            <a:picLocks noChangeAspect="1"/>
          </p:cNvPicPr>
          <p:nvPr/>
        </p:nvPicPr>
        <p:blipFill>
          <a:blip r:embed="rId2"/>
          <a:stretch>
            <a:fillRect/>
          </a:stretch>
        </p:blipFill>
        <p:spPr>
          <a:xfrm>
            <a:off x="3279006" y="657079"/>
            <a:ext cx="7501290" cy="5139580"/>
          </a:xfrm>
          <a:prstGeom prst="rect">
            <a:avLst/>
          </a:prstGeom>
        </p:spPr>
      </p:pic>
      <p:sp>
        <p:nvSpPr>
          <p:cNvPr id="8" name="TextBox 7">
            <a:extLst>
              <a:ext uri="{FF2B5EF4-FFF2-40B4-BE49-F238E27FC236}">
                <a16:creationId xmlns:a16="http://schemas.microsoft.com/office/drawing/2014/main" id="{C5DB0B99-E597-26F1-200C-8E0CC4AA9B35}"/>
              </a:ext>
            </a:extLst>
          </p:cNvPr>
          <p:cNvSpPr txBox="1"/>
          <p:nvPr/>
        </p:nvSpPr>
        <p:spPr>
          <a:xfrm>
            <a:off x="888521" y="1414732"/>
            <a:ext cx="1927322" cy="369332"/>
          </a:xfrm>
          <a:prstGeom prst="rect">
            <a:avLst/>
          </a:prstGeom>
          <a:noFill/>
        </p:spPr>
        <p:txBody>
          <a:bodyPr wrap="none" rtlCol="0">
            <a:spAutoFit/>
          </a:bodyPr>
          <a:lstStyle/>
          <a:p>
            <a:r>
              <a:rPr lang="en-US" dirty="0"/>
              <a:t>Search </a:t>
            </a:r>
            <a:r>
              <a:rPr lang="en-US"/>
              <a:t>bar filtering</a:t>
            </a:r>
          </a:p>
        </p:txBody>
      </p:sp>
    </p:spTree>
    <p:extLst>
      <p:ext uri="{BB962C8B-B14F-4D97-AF65-F5344CB8AC3E}">
        <p14:creationId xmlns:p14="http://schemas.microsoft.com/office/powerpoint/2010/main" val="10796219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1340</TotalTime>
  <Words>418</Words>
  <Application>Microsoft Office PowerPoint</Application>
  <PresentationFormat>Widescreen</PresentationFormat>
  <Paragraphs>45</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Garamond</vt:lpstr>
      <vt:lpstr>Wingdings</vt:lpstr>
      <vt:lpstr>Organic</vt:lpstr>
      <vt:lpstr>Stationery Store Project</vt:lpstr>
      <vt:lpstr>Table of contents</vt:lpstr>
      <vt:lpstr>Website features</vt:lpstr>
      <vt:lpstr>Website home page</vt:lpstr>
      <vt:lpstr>PowerPoint Presentation</vt:lpstr>
      <vt:lpstr>PowerPoint Presentation</vt:lpstr>
      <vt:lpstr>PowerPoint Presentation</vt:lpstr>
      <vt:lpstr>PowerPoint Presentation</vt:lpstr>
      <vt:lpstr>PowerPoint Presentation</vt:lpstr>
      <vt:lpstr>PowerPoint Presentation</vt:lpstr>
      <vt:lpstr>Code excerpts</vt:lpstr>
      <vt:lpstr>PowerPoint Presentation</vt:lpstr>
      <vt:lpstr>PowerPoint Presentation</vt:lpstr>
      <vt:lpstr>PowerPoint Presentation</vt:lpstr>
      <vt:lpstr>PowerPoint Presentation</vt:lpstr>
      <vt:lpstr>PowerPoint Presentation</vt:lpstr>
      <vt:lpstr>CSS styling excerpts</vt:lpstr>
      <vt:lpstr>PowerPoint Presentation</vt:lpstr>
      <vt:lpstr>PowerPoint Presentation</vt:lpstr>
      <vt:lpstr>JavaScript code excerpts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Mistakes</vt:lpstr>
      <vt:lpstr>Cont’d</vt:lpstr>
      <vt:lpstr>Lesson</vt:lpstr>
      <vt:lpstr>Potential Enhancement (Development-wise)</vt:lpstr>
      <vt:lpstr>Potential Enhancements (User-wise)</vt:lpstr>
      <vt:lpstr>Fixes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abdelrahman elghandour</dc:creator>
  <cp:lastModifiedBy>abdelrahman elghandour</cp:lastModifiedBy>
  <cp:revision>3</cp:revision>
  <dcterms:created xsi:type="dcterms:W3CDTF">2025-06-03T05:14:17Z</dcterms:created>
  <dcterms:modified xsi:type="dcterms:W3CDTF">2025-06-04T11:03:10Z</dcterms:modified>
</cp:coreProperties>
</file>